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84" r:id="rId4"/>
    <p:sldId id="290" r:id="rId5"/>
    <p:sldId id="287" r:id="rId6"/>
    <p:sldId id="298" r:id="rId7"/>
    <p:sldId id="297" r:id="rId8"/>
    <p:sldId id="299" r:id="rId9"/>
    <p:sldId id="265" r:id="rId10"/>
    <p:sldId id="289" r:id="rId11"/>
    <p:sldId id="302" r:id="rId12"/>
    <p:sldId id="301" r:id="rId13"/>
    <p:sldId id="295" r:id="rId14"/>
    <p:sldId id="304" r:id="rId15"/>
    <p:sldId id="294" r:id="rId16"/>
    <p:sldId id="300" r:id="rId17"/>
    <p:sldId id="303" r:id="rId1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98EEE4E-5160-465E-83E8-C53086715812}">
          <p14:sldIdLst>
            <p14:sldId id="256"/>
            <p14:sldId id="291"/>
            <p14:sldId id="284"/>
            <p14:sldId id="290"/>
            <p14:sldId id="287"/>
            <p14:sldId id="298"/>
            <p14:sldId id="297"/>
            <p14:sldId id="299"/>
            <p14:sldId id="265"/>
            <p14:sldId id="289"/>
            <p14:sldId id="302"/>
            <p14:sldId id="301"/>
            <p14:sldId id="295"/>
            <p14:sldId id="304"/>
            <p14:sldId id="294"/>
            <p14:sldId id="300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>
        <p:scale>
          <a:sx n="80" d="100"/>
          <a:sy n="80" d="100"/>
        </p:scale>
        <p:origin x="-25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3" cy="495624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64" y="1"/>
            <a:ext cx="2946443" cy="495624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C02C5D68-E3D3-49EA-A62D-0B68CE35E4D9}" type="datetimeFigureOut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7867"/>
            <a:ext cx="2946443" cy="49719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64" y="9427867"/>
            <a:ext cx="2946443" cy="49719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3E5E3F3F-2D48-4982-9855-D7546590C6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443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66FAFA-595F-4262-9569-471B5A97139C}" type="datetimeFigureOut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9F362F0-8C98-4520-A1DD-B456D109A5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352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C3A4-D38D-4996-ACF6-99C6AE7C1CA6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037F-A9D0-4B75-B630-A6A66B32A7EE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747C-F399-4223-A96D-4319EC0F7F47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79B-F8AE-48C8-BFF6-471DBCE80CB5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D511-5A71-4850-B17C-C64B73137817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54D3-8397-4DBC-AEE6-A637CBA175FE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01BF-EE1D-49E1-9C79-1EF506EC5B84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9F4-080E-4374-917A-600E9CFD4A19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ABA5-EC29-4EE2-96CD-F9A978438A35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DB94-D15A-4A78-9EC4-C2FAF2F675B7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E68-FF6E-49A2-84B1-114FA5E347EF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1E6F8-88D9-4405-B629-2C6B8F08C0CF}" type="datetime1">
              <a:rPr lang="ko-KR" altLang="en-US" smtClean="0"/>
              <a:pPr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T.H Management Co.,Ltd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4B0F-2B3C-45CB-9D66-AF445652A3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0647"/>
            <a:ext cx="8812088" cy="6408713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52400" y="1333500"/>
            <a:ext cx="76944" cy="1084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76200" algn="l"/>
              </a:tabLst>
            </a:pPr>
            <a:r>
              <a:rPr lang="en-US" altLang="zh-CN" sz="1056" i="1" dirty="0" smtClean="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endParaRPr lang="en-US" altLang="zh-CN" sz="3194" dirty="0" smtClean="0">
              <a:solidFill>
                <a:srgbClr val="FFFFFF"/>
              </a:solidFill>
              <a:latin typeface="바탕" pitchFamily="18" charset="0"/>
              <a:cs typeface="바탕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339752" y="572085"/>
            <a:ext cx="5805121" cy="34573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558800" algn="l"/>
                <a:tab pos="3213100" algn="l"/>
              </a:tabLst>
            </a:pPr>
            <a:r>
              <a:rPr lang="en-US" altLang="zh-CN" sz="2400" dirty="0" smtClean="0"/>
              <a:t>		</a:t>
            </a:r>
          </a:p>
          <a:p>
            <a:pPr>
              <a:lnSpc>
                <a:spcPts val="1000"/>
              </a:lnSpc>
              <a:tabLst>
                <a:tab pos="558800" algn="l"/>
                <a:tab pos="3213100" algn="l"/>
              </a:tabLst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3300"/>
              </a:lnSpc>
              <a:tabLst>
                <a:tab pos="558800" algn="l"/>
                <a:tab pos="3213100" algn="l"/>
              </a:tabLst>
            </a:pPr>
            <a:r>
              <a:rPr lang="ko-KR" altLang="en-US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테크노타워</a:t>
            </a:r>
            <a:r>
              <a:rPr lang="en-US" altLang="ko-KR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3</a:t>
            </a:r>
            <a:r>
              <a:rPr lang="ko-KR" altLang="en-US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차  </a:t>
            </a:r>
            <a:endParaRPr lang="en-US" altLang="ko-KR" sz="32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HY견고딕" pitchFamily="18" charset="0"/>
            </a:endParaRPr>
          </a:p>
          <a:p>
            <a:pPr>
              <a:lnSpc>
                <a:spcPts val="3300"/>
              </a:lnSpc>
              <a:tabLst>
                <a:tab pos="558800" algn="l"/>
                <a:tab pos="3213100" algn="l"/>
              </a:tabLst>
            </a:pPr>
            <a:r>
              <a:rPr lang="ko-KR" altLang="en-US" sz="3200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스테프</a:t>
            </a:r>
            <a:r>
              <a:rPr lang="ko-KR" altLang="en-US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 핫도그</a:t>
            </a:r>
            <a:r>
              <a:rPr lang="ko-KR" altLang="en-US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 </a:t>
            </a:r>
            <a:r>
              <a:rPr lang="ko-KR" altLang="en-US" sz="3200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입점제안서</a:t>
            </a:r>
            <a:endParaRPr lang="en-US" altLang="ko-KR" sz="32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HY견고딕" pitchFamily="18" charset="0"/>
            </a:endParaRPr>
          </a:p>
          <a:p>
            <a:pPr>
              <a:lnSpc>
                <a:spcPts val="3300"/>
              </a:lnSpc>
              <a:tabLst>
                <a:tab pos="558800" algn="l"/>
                <a:tab pos="3213100" algn="l"/>
              </a:tabLst>
            </a:pPr>
            <a:endParaRPr lang="en-US" altLang="ko-KR" sz="32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HY견고딕" pitchFamily="18" charset="0"/>
            </a:endParaRPr>
          </a:p>
          <a:p>
            <a:pPr>
              <a:lnSpc>
                <a:spcPts val="3300"/>
              </a:lnSpc>
              <a:tabLst>
                <a:tab pos="558800" algn="l"/>
                <a:tab pos="3213100" algn="l"/>
              </a:tabLst>
            </a:pPr>
            <a:r>
              <a:rPr lang="ko-KR" altLang="en-US" sz="3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HY견고딕" pitchFamily="18" charset="0"/>
              </a:rPr>
              <a:t> </a:t>
            </a:r>
            <a:endParaRPr lang="en-US" altLang="zh-CN" sz="32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HY견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2400"/>
              </a:lnSpc>
              <a:tabLst>
                <a:tab pos="558800" algn="l"/>
                <a:tab pos="3213100" algn="l"/>
              </a:tabLst>
            </a:pPr>
            <a:r>
              <a:rPr lang="en-US" altLang="zh-CN" sz="2400" dirty="0" smtClean="0"/>
              <a:t>	</a:t>
            </a:r>
            <a:endParaRPr lang="en-US" altLang="zh-CN" sz="3200" dirty="0" smtClean="0">
              <a:solidFill>
                <a:srgbClr val="FFFFFF"/>
              </a:solidFill>
              <a:latin typeface="HY견고딕" pitchFamily="18" charset="0"/>
              <a:cs typeface="HY견고딕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92" y="4581128"/>
            <a:ext cx="491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lt"/>
              </a:rPr>
              <a:t>분양</a:t>
            </a:r>
            <a:r>
              <a:rPr lang="en-US" altLang="ko-KR" sz="2400" b="1" dirty="0" smtClean="0">
                <a:latin typeface="+mj-lt"/>
              </a:rPr>
              <a:t>/</a:t>
            </a:r>
            <a:r>
              <a:rPr lang="ko-KR" altLang="en-US" sz="2400" b="1" dirty="0" smtClean="0">
                <a:latin typeface="+mj-lt"/>
              </a:rPr>
              <a:t>임대 </a:t>
            </a:r>
            <a:r>
              <a:rPr lang="en-US" altLang="ko-KR" sz="2400" b="1" dirty="0" smtClean="0">
                <a:latin typeface="+mj-lt"/>
              </a:rPr>
              <a:t>: </a:t>
            </a:r>
            <a:r>
              <a:rPr lang="ko-KR" altLang="en-US" sz="2400" b="1" dirty="0" err="1" smtClean="0">
                <a:latin typeface="+mj-lt"/>
              </a:rPr>
              <a:t>원해성</a:t>
            </a:r>
            <a:r>
              <a:rPr lang="ko-KR" altLang="en-US" sz="2400" b="1" dirty="0" smtClean="0">
                <a:latin typeface="+mj-lt"/>
              </a:rPr>
              <a:t> 부장</a:t>
            </a:r>
            <a:endParaRPr lang="en-US" altLang="ko-KR" sz="2400" b="1" dirty="0" smtClean="0">
              <a:latin typeface="+mj-lt"/>
            </a:endParaRPr>
          </a:p>
          <a:p>
            <a:r>
              <a:rPr lang="en-US" altLang="ko-KR" sz="2400" b="1" dirty="0" smtClean="0">
                <a:latin typeface="+mj-lt"/>
              </a:rPr>
              <a:t>H P : 010)2215-6396</a:t>
            </a:r>
          </a:p>
          <a:p>
            <a:r>
              <a:rPr lang="en-US" altLang="ko-KR" sz="2400" b="1" dirty="0">
                <a:latin typeface="+mj-lt"/>
              </a:rPr>
              <a:t> </a:t>
            </a:r>
            <a:r>
              <a:rPr lang="en-US" altLang="ko-KR" sz="2400" b="1" dirty="0" smtClean="0">
                <a:latin typeface="+mj-lt"/>
              </a:rPr>
              <a:t>       </a:t>
            </a:r>
            <a:r>
              <a:rPr lang="en-US" altLang="ko-KR" sz="2400" b="1" dirty="0" smtClean="0">
                <a:latin typeface="+mj-lt"/>
              </a:rPr>
              <a:t>053)284-8229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872" y="1839098"/>
            <a:ext cx="214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dirty="0" smtClean="0">
                <a:solidFill>
                  <a:srgbClr val="FFFF00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★준공완료★</a:t>
            </a:r>
            <a:endParaRPr lang="en-US" altLang="ko-KR" dirty="0" smtClean="0">
              <a:solidFill>
                <a:srgbClr val="FFFF00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FFFF00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★즉시입주가능★</a:t>
            </a:r>
            <a:endParaRPr lang="ko-KR" altLang="en-US" dirty="0">
              <a:solidFill>
                <a:srgbClr val="FFFF00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449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6350" y="6847"/>
            <a:ext cx="9144000" cy="6014441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사</a:t>
            </a:r>
            <a:endParaRPr lang="zh-CN" altLang="en-US" dirty="0"/>
          </a:p>
        </p:txBody>
      </p:sp>
      <p:sp>
        <p:nvSpPr>
          <p:cNvPr id="7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016125" y="188641"/>
            <a:ext cx="1424051" cy="216024"/>
          </a:xfrm>
          <a:custGeom>
            <a:avLst/>
            <a:gdLst>
              <a:gd name="connsiteX0" fmla="*/ 0 w 1424051"/>
              <a:gd name="connsiteY0" fmla="*/ 503237 h 503237"/>
              <a:gd name="connsiteX1" fmla="*/ 1424051 w 1424051"/>
              <a:gd name="connsiteY1" fmla="*/ 503237 h 503237"/>
              <a:gd name="connsiteX2" fmla="*/ 1424051 w 1424051"/>
              <a:gd name="connsiteY2" fmla="*/ 0 h 503237"/>
              <a:gd name="connsiteX3" fmla="*/ 0 w 1424051"/>
              <a:gd name="connsiteY3" fmla="*/ 0 h 503237"/>
              <a:gd name="connsiteX4" fmla="*/ 0 w 142405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4051" h="503237">
                <a:moveTo>
                  <a:pt x="0" y="503237"/>
                </a:moveTo>
                <a:lnTo>
                  <a:pt x="1424051" y="503237"/>
                </a:lnTo>
                <a:lnTo>
                  <a:pt x="142405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0" y="188641"/>
            <a:ext cx="2052701" cy="216024"/>
          </a:xfrm>
          <a:custGeom>
            <a:avLst/>
            <a:gdLst>
              <a:gd name="connsiteX0" fmla="*/ 0 w 2052701"/>
              <a:gd name="connsiteY0" fmla="*/ 503237 h 503237"/>
              <a:gd name="connsiteX1" fmla="*/ 2052701 w 2052701"/>
              <a:gd name="connsiteY1" fmla="*/ 503237 h 503237"/>
              <a:gd name="connsiteX2" fmla="*/ 2052701 w 2052701"/>
              <a:gd name="connsiteY2" fmla="*/ 0 h 503237"/>
              <a:gd name="connsiteX3" fmla="*/ 0 w 2052701"/>
              <a:gd name="connsiteY3" fmla="*/ 0 h 503237"/>
              <a:gd name="connsiteX4" fmla="*/ 0 w 205270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52701" h="503237">
                <a:moveTo>
                  <a:pt x="0" y="503237"/>
                </a:moveTo>
                <a:lnTo>
                  <a:pt x="2052701" y="503237"/>
                </a:lnTo>
                <a:lnTo>
                  <a:pt x="205270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6666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-6350" y="753727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0" y="6494166"/>
            <a:ext cx="9144000" cy="175193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889000" y="6426200"/>
            <a:ext cx="65" cy="135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endParaRPr lang="en-US" altLang="zh-CN" sz="600" b="1" dirty="0" smtClean="0">
              <a:solidFill>
                <a:srgbClr val="7F7F7F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2051720" y="890270"/>
            <a:ext cx="6903050" cy="648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6000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세대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대단지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아파트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바로앞이며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대로변 삼거리 코너건물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삼거리 횡단보도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2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개를 끼고 있는 테크노 타워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54305" y="908685"/>
            <a:ext cx="1743710" cy="64833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accent3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bg1"/>
                </a:solidFill>
                <a:latin typeface="HY울릉도M" charset="0"/>
                <a:ea typeface="HY울릉도M" charset="0"/>
              </a:rPr>
              <a:t>위 치적 장점</a:t>
            </a:r>
            <a:endParaRPr lang="ko-KR" altLang="en-US" sz="1800" dirty="0" smtClean="0">
              <a:solidFill>
                <a:schemeClr val="bg1"/>
              </a:solidFill>
              <a:latin typeface="HY울릉도M" charset="0"/>
              <a:ea typeface="HY울릉도M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2051720" y="1925955"/>
            <a:ext cx="6925910" cy="648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현재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테크노폴리시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산단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100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개기업체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중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80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개 업체 입주 완료 하였으며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현재도 기업체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입주중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인근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300m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이내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롯데시네마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입점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확정 되었으며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,2018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년 하반기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오픈예정임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154305" y="1917065"/>
            <a:ext cx="1743710" cy="64833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accent3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bg1"/>
                </a:solidFill>
                <a:latin typeface="HY울릉도M" charset="0"/>
                <a:ea typeface="HY울릉도M" charset="0"/>
              </a:rPr>
              <a:t>사업지인근개발</a:t>
            </a:r>
            <a:endParaRPr lang="ko-KR" altLang="en-US" sz="1800" dirty="0" smtClean="0">
              <a:solidFill>
                <a:schemeClr val="bg1"/>
              </a:solidFill>
              <a:latin typeface="HY울릉도M" charset="0"/>
              <a:ea typeface="HY울릉도M" charset="0"/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152400" y="2683510"/>
            <a:ext cx="1743710" cy="64833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accent3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bg1"/>
                </a:solidFill>
                <a:latin typeface="HY울릉도M" charset="0"/>
                <a:ea typeface="HY울릉도M" charset="0"/>
              </a:rPr>
              <a:t>생활 환경</a:t>
            </a:r>
            <a:endParaRPr lang="ko-KR" altLang="en-US" sz="1800" dirty="0" smtClean="0">
              <a:solidFill>
                <a:schemeClr val="bg1"/>
              </a:solidFill>
              <a:latin typeface="HY울릉도M" charset="0"/>
              <a:ea typeface="HY울릉도M" charset="0"/>
            </a:endParaRP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155575" y="3437255"/>
            <a:ext cx="1743710" cy="64833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accent3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bg1"/>
                </a:solidFill>
                <a:latin typeface="HY울릉도M" charset="0"/>
                <a:ea typeface="HY울릉도M" charset="0"/>
              </a:rPr>
              <a:t>개발 호재</a:t>
            </a:r>
            <a:endParaRPr lang="ko-KR" altLang="en-US" sz="1800" dirty="0" smtClean="0">
              <a:solidFill>
                <a:schemeClr val="bg1"/>
              </a:solidFill>
              <a:latin typeface="HY울릉도M" charset="0"/>
              <a:ea typeface="HY울릉도M" charset="0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2051720" y="2683510"/>
            <a:ext cx="6925910" cy="648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대구 달서구로 가는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급행버스정류장앞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테크노폴리스 신도시내 초등학교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6,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중학교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4,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고등학교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4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개교하였음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500m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이내 병원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학원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대형마트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등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편의시설이 </a:t>
            </a:r>
            <a:r>
              <a:rPr lang="en-US" altLang="ko-KR" sz="11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입점되었음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  <a:endParaRPr lang="ko-KR" altLang="en-US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051720" y="4220845"/>
            <a:ext cx="6925910" cy="108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1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대구수목원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↔테크노폴리스 도로개통으로 달서구 생활권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10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분대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현풍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IC,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중부내륙고속도로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국도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호선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상인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~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범물 순환도로 등 편리한 교통망</a:t>
            </a: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현재 대구산업선 철도 건설사업 한국개발연구원 이 예비타당성조사를 한창 진행중임</a:t>
            </a: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국가사업단지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~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테크노폴리스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~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서대구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KTX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역 등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34.2km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구간을 일반철도로 연결하는 </a:t>
            </a: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이사업비가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조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천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72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억원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들 예정임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..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144145" y="4211955"/>
            <a:ext cx="1743710" cy="64833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accent3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HY울릉도M" charset="0"/>
                <a:ea typeface="HY울릉도M" charset="0"/>
              </a:rPr>
              <a:t>교통 환경</a:t>
            </a:r>
            <a:endParaRPr lang="ko-KR" altLang="en-US" sz="1800" dirty="0" smtClean="0">
              <a:solidFill>
                <a:schemeClr val="bg1"/>
              </a:solidFill>
              <a:latin typeface="HY울릉도M" charset="0"/>
              <a:ea typeface="HY울릉도M" charset="0"/>
            </a:endParaRPr>
          </a:p>
        </p:txBody>
      </p:sp>
      <p:sp>
        <p:nvSpPr>
          <p:cNvPr id="29" name="AutoShape 33"/>
          <p:cNvSpPr>
            <a:spLocks noChangeArrowheads="1"/>
          </p:cNvSpPr>
          <p:nvPr/>
        </p:nvSpPr>
        <p:spPr bwMode="auto">
          <a:xfrm>
            <a:off x="2041535" y="3448430"/>
            <a:ext cx="6903050" cy="648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1km 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내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대형종합병원및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유통단지가 들어설 예정임</a:t>
            </a:r>
            <a:endParaRPr lang="en-US" altLang="ko-KR" sz="1100" dirty="0" smtClean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테크노폴리스 내 국내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위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세계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7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위인 산업용로봇 </a:t>
            </a: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제조업체현대로보틱스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전체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,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100" dirty="0" err="1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협력사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곳이 이전 확정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145268" y="575174"/>
            <a:ext cx="3490628" cy="477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테크노폴리스 인구 유입기사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9" y="1268760"/>
            <a:ext cx="3164168" cy="518457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268760"/>
            <a:ext cx="3253695" cy="51845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51" y="1268760"/>
            <a:ext cx="2506945" cy="2376264"/>
          </a:xfrm>
          <a:prstGeom prst="rect">
            <a:avLst/>
          </a:prstGeom>
        </p:spPr>
      </p:pic>
      <p:sp>
        <p:nvSpPr>
          <p:cNvPr id="10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7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145268" y="575174"/>
            <a:ext cx="3490628" cy="477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테크노폴리스 인구 유입현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황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8" y="1268760"/>
            <a:ext cx="8819220" cy="5256584"/>
          </a:xfrm>
          <a:prstGeom prst="rect">
            <a:avLst/>
          </a:prstGeom>
        </p:spPr>
      </p:pic>
      <p:sp>
        <p:nvSpPr>
          <p:cNvPr id="8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0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145268" y="575174"/>
            <a:ext cx="3168352" cy="477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테크노폴리스 인구 분석표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8" y="1340768"/>
            <a:ext cx="4570748" cy="51845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70" y="1340768"/>
            <a:ext cx="4259526" cy="5112568"/>
          </a:xfrm>
          <a:prstGeom prst="rect">
            <a:avLst/>
          </a:prstGeom>
        </p:spPr>
      </p:pic>
      <p:sp>
        <p:nvSpPr>
          <p:cNvPr id="8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48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145268" y="575174"/>
            <a:ext cx="3562636" cy="477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테크노폴리스 인구 월별 현황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375025" y="1762125"/>
            <a:ext cx="4819650" cy="304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ko-KR" altLang="en-US" sz="2400" b="1" u="sng" strike="sngStrike" kern="10" cap="small" spc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atin typeface="새굴림"/>
              <a:ea typeface="새굴림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8" y="1268760"/>
            <a:ext cx="88192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91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179512" y="570195"/>
            <a:ext cx="3052946" cy="477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테크노폴리스 입주 기업체 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" y="1116704"/>
            <a:ext cx="4680519" cy="53366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62" y="1140878"/>
            <a:ext cx="4283967" cy="5312458"/>
          </a:xfrm>
          <a:prstGeom prst="rect">
            <a:avLst/>
          </a:prstGeom>
        </p:spPr>
      </p:pic>
      <p:sp>
        <p:nvSpPr>
          <p:cNvPr id="8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17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133393" y="548680"/>
            <a:ext cx="3600400" cy="4934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테크노폴리스 </a:t>
            </a: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로봇산업의메카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" y="1196752"/>
            <a:ext cx="4690975" cy="52565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427984" cy="5184576"/>
          </a:xfrm>
          <a:prstGeom prst="rect">
            <a:avLst/>
          </a:prstGeom>
        </p:spPr>
      </p:pic>
      <p:sp>
        <p:nvSpPr>
          <p:cNvPr id="9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20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133393" y="548680"/>
            <a:ext cx="2854431" cy="4934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테크노타워 지리적 특성 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3" y="1268760"/>
            <a:ext cx="8903103" cy="5184576"/>
          </a:xfrm>
          <a:prstGeom prst="rect">
            <a:avLst/>
          </a:prstGeom>
        </p:spPr>
      </p:pic>
      <p:sp>
        <p:nvSpPr>
          <p:cNvPr id="7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3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669278"/>
            <a:ext cx="8820980" cy="578405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016125" y="188641"/>
            <a:ext cx="1424051" cy="216024"/>
          </a:xfrm>
          <a:custGeom>
            <a:avLst/>
            <a:gdLst>
              <a:gd name="connsiteX0" fmla="*/ 0 w 1424051"/>
              <a:gd name="connsiteY0" fmla="*/ 503237 h 503237"/>
              <a:gd name="connsiteX1" fmla="*/ 1424051 w 1424051"/>
              <a:gd name="connsiteY1" fmla="*/ 503237 h 503237"/>
              <a:gd name="connsiteX2" fmla="*/ 1424051 w 1424051"/>
              <a:gd name="connsiteY2" fmla="*/ 0 h 503237"/>
              <a:gd name="connsiteX3" fmla="*/ 0 w 1424051"/>
              <a:gd name="connsiteY3" fmla="*/ 0 h 503237"/>
              <a:gd name="connsiteX4" fmla="*/ 0 w 142405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4051" h="503237">
                <a:moveTo>
                  <a:pt x="0" y="503237"/>
                </a:moveTo>
                <a:lnTo>
                  <a:pt x="1424051" y="503237"/>
                </a:lnTo>
                <a:lnTo>
                  <a:pt x="142405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0" y="188641"/>
            <a:ext cx="2052701" cy="216024"/>
          </a:xfrm>
          <a:custGeom>
            <a:avLst/>
            <a:gdLst>
              <a:gd name="connsiteX0" fmla="*/ 0 w 2052701"/>
              <a:gd name="connsiteY0" fmla="*/ 503237 h 503237"/>
              <a:gd name="connsiteX1" fmla="*/ 2052701 w 2052701"/>
              <a:gd name="connsiteY1" fmla="*/ 503237 h 503237"/>
              <a:gd name="connsiteX2" fmla="*/ 2052701 w 2052701"/>
              <a:gd name="connsiteY2" fmla="*/ 0 h 503237"/>
              <a:gd name="connsiteX3" fmla="*/ 0 w 2052701"/>
              <a:gd name="connsiteY3" fmla="*/ 0 h 503237"/>
              <a:gd name="connsiteX4" fmla="*/ 0 w 205270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52701" h="503237">
                <a:moveTo>
                  <a:pt x="0" y="503237"/>
                </a:moveTo>
                <a:lnTo>
                  <a:pt x="2052701" y="503237"/>
                </a:lnTo>
                <a:lnTo>
                  <a:pt x="205270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6666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-6350" y="753727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179512" y="1018392"/>
            <a:ext cx="7480677" cy="5518691"/>
            <a:chOff x="157163" y="1043444"/>
            <a:chExt cx="7568293" cy="5518691"/>
          </a:xfrm>
        </p:grpSpPr>
        <p:sp>
          <p:nvSpPr>
            <p:cNvPr id="14" name="TextBox 1"/>
            <p:cNvSpPr txBox="1"/>
            <p:nvPr/>
          </p:nvSpPr>
          <p:spPr>
            <a:xfrm>
              <a:off x="889000" y="6426200"/>
              <a:ext cx="65" cy="13593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700"/>
                </a:lnSpc>
                <a:tabLst/>
              </a:pPr>
              <a:endParaRPr lang="en-US" altLang="zh-CN" sz="600" b="1" dirty="0" smtClean="0">
                <a:solidFill>
                  <a:srgbClr val="7F7F7F"/>
                </a:solidFill>
                <a:latin typeface="맑은 고딕" pitchFamily="18" charset="0"/>
                <a:cs typeface="맑은 고딕" pitchFamily="18" charset="0"/>
              </a:endParaRPr>
            </a:p>
          </p:txBody>
        </p: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157163" y="1662663"/>
              <a:ext cx="863600" cy="287338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위 치</a:t>
              </a:r>
              <a:endParaRPr lang="ko-KR" altLang="en-US" sz="105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157163" y="2023026"/>
              <a:ext cx="863600" cy="287337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지역</a:t>
              </a:r>
              <a:r>
                <a:rPr lang="en-US" altLang="ko-KR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/</a:t>
              </a: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지구</a:t>
              </a:r>
            </a:p>
          </p:txBody>
        </p:sp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>
              <a:off x="157163" y="2381801"/>
              <a:ext cx="863600" cy="287337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대지면적</a:t>
              </a:r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>
              <a:off x="157163" y="2742163"/>
              <a:ext cx="863600" cy="287338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건축면적</a:t>
              </a:r>
            </a:p>
          </p:txBody>
        </p:sp>
        <p:sp>
          <p:nvSpPr>
            <p:cNvPr id="18" name="AutoShape 30"/>
            <p:cNvSpPr>
              <a:spLocks noChangeArrowheads="1"/>
            </p:cNvSpPr>
            <p:nvPr/>
          </p:nvSpPr>
          <p:spPr bwMode="auto">
            <a:xfrm>
              <a:off x="157163" y="3102526"/>
              <a:ext cx="863600" cy="287337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연면적</a:t>
              </a:r>
            </a:p>
          </p:txBody>
        </p:sp>
        <p:sp>
          <p:nvSpPr>
            <p:cNvPr id="19" name="AutoShape 31"/>
            <p:cNvSpPr>
              <a:spLocks noChangeArrowheads="1"/>
            </p:cNvSpPr>
            <p:nvPr/>
          </p:nvSpPr>
          <p:spPr bwMode="auto">
            <a:xfrm>
              <a:off x="157163" y="3462888"/>
              <a:ext cx="863600" cy="287338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용적률</a:t>
              </a:r>
              <a:endParaRPr lang="ko-KR" altLang="en-US" sz="105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20" name="AutoShape 33"/>
            <p:cNvSpPr>
              <a:spLocks noChangeArrowheads="1"/>
            </p:cNvSpPr>
            <p:nvPr/>
          </p:nvSpPr>
          <p:spPr bwMode="auto">
            <a:xfrm>
              <a:off x="1108875" y="1653852"/>
              <a:ext cx="3311525" cy="2873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 smtClean="0"/>
                <a:t>대구 달성군 </a:t>
              </a:r>
              <a:r>
                <a:rPr lang="ko-KR" altLang="en-US" sz="1050" dirty="0" err="1" smtClean="0"/>
                <a:t>현풍면</a:t>
              </a:r>
              <a:r>
                <a:rPr lang="ko-KR" altLang="en-US" sz="1050" dirty="0" smtClean="0"/>
                <a:t> </a:t>
              </a:r>
              <a:r>
                <a:rPr lang="ko-KR" altLang="en-US" sz="1050" dirty="0" err="1" smtClean="0"/>
                <a:t>중리</a:t>
              </a:r>
              <a:r>
                <a:rPr lang="ko-KR" altLang="en-US" sz="1050" dirty="0" smtClean="0"/>
                <a:t> </a:t>
              </a:r>
              <a:r>
                <a:rPr lang="en-US" altLang="ko-KR" sz="1050" dirty="0" smtClean="0"/>
                <a:t>497-2 </a:t>
              </a:r>
              <a:endParaRPr lang="en-US" altLang="ko-KR" sz="105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1094424" y="2023026"/>
              <a:ext cx="3311525" cy="287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 smtClean="0">
                  <a:latin typeface="HY울릉도M" pitchFamily="18" charset="-127"/>
                  <a:ea typeface="HY울릉도M" pitchFamily="18" charset="-127"/>
                </a:rPr>
                <a:t>일반상업</a:t>
              </a:r>
              <a:r>
                <a:rPr lang="en-US" altLang="ko-KR" sz="1050" dirty="0" smtClean="0">
                  <a:latin typeface="HY울릉도M" pitchFamily="18" charset="-127"/>
                  <a:ea typeface="HY울릉도M" pitchFamily="18" charset="-127"/>
                </a:rPr>
                <a:t> / </a:t>
              </a:r>
              <a:r>
                <a:rPr lang="ko-KR" altLang="en-US" sz="1050" dirty="0" smtClean="0">
                  <a:latin typeface="HY울릉도M" pitchFamily="18" charset="-127"/>
                  <a:ea typeface="HY울릉도M" pitchFamily="18" charset="-127"/>
                </a:rPr>
                <a:t>상대정화구역</a:t>
              </a:r>
              <a:endParaRPr lang="ko-KR" altLang="en-US" sz="105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>
              <a:off x="1093788" y="2381801"/>
              <a:ext cx="3311525" cy="287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50" b="1" dirty="0" smtClean="0"/>
                <a:t>1,453.10 </a:t>
              </a:r>
              <a:r>
                <a:rPr lang="ko-KR" altLang="en-US" sz="1050" b="1" dirty="0">
                  <a:latin typeface="HY울릉도M" pitchFamily="18" charset="-127"/>
                  <a:ea typeface="HY울릉도M" pitchFamily="18" charset="-127"/>
                </a:rPr>
                <a:t>㎡</a:t>
              </a:r>
              <a:r>
                <a:rPr lang="en-US" altLang="ko-KR" sz="1050" b="1" dirty="0" smtClean="0"/>
                <a:t> </a:t>
              </a:r>
              <a:r>
                <a:rPr lang="en-US" altLang="ko-KR" sz="1050" b="1" dirty="0"/>
                <a:t>( </a:t>
              </a:r>
              <a:r>
                <a:rPr lang="en-US" altLang="ko-KR" sz="1050" b="1" dirty="0" smtClean="0"/>
                <a:t>439.56 PY )</a:t>
              </a:r>
              <a:endParaRPr lang="en-US" altLang="ko-KR" sz="1050" b="1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3" name="AutoShape 36"/>
            <p:cNvSpPr>
              <a:spLocks noChangeArrowheads="1"/>
            </p:cNvSpPr>
            <p:nvPr/>
          </p:nvSpPr>
          <p:spPr bwMode="auto">
            <a:xfrm>
              <a:off x="1093788" y="2742163"/>
              <a:ext cx="3311525" cy="2873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50" dirty="0" smtClean="0">
                  <a:latin typeface="HY울릉도M" pitchFamily="18" charset="-127"/>
                  <a:ea typeface="HY울릉도M" pitchFamily="18" charset="-127"/>
                </a:rPr>
                <a:t>1,016.49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ko-KR" altLang="en-US" sz="1050" b="1" dirty="0">
                  <a:latin typeface="HY울릉도M" pitchFamily="18" charset="-127"/>
                  <a:ea typeface="HY울릉도M" pitchFamily="18" charset="-127"/>
                </a:rPr>
                <a:t>㎡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( </a:t>
              </a:r>
              <a:r>
                <a:rPr lang="en-US" altLang="ko-KR" sz="1050" dirty="0" smtClean="0">
                  <a:latin typeface="HY울릉도M" pitchFamily="18" charset="-127"/>
                  <a:ea typeface="HY울릉도M" pitchFamily="18" charset="-127"/>
                </a:rPr>
                <a:t>307.48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 PY )</a:t>
              </a:r>
              <a:endParaRPr lang="en-US" altLang="ko-KR" sz="105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1109718" y="3125208"/>
              <a:ext cx="3311525" cy="287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50" b="1" dirty="0" smtClean="0"/>
                <a:t>9,313.28</a:t>
              </a:r>
              <a:r>
                <a:rPr lang="ko-KR" altLang="en-US" sz="1050" b="1" dirty="0" smtClean="0"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ko-KR" altLang="en-US" sz="1050" b="1" dirty="0">
                  <a:latin typeface="HY울릉도M" pitchFamily="18" charset="-127"/>
                  <a:ea typeface="HY울릉도M" pitchFamily="18" charset="-127"/>
                </a:rPr>
                <a:t>㎡</a:t>
              </a:r>
              <a:r>
                <a:rPr lang="en-US" altLang="ko-KR" sz="1050" b="1" dirty="0"/>
                <a:t> </a:t>
              </a:r>
              <a:r>
                <a:rPr lang="en-US" altLang="ko-KR" sz="1050" b="1" dirty="0" smtClean="0"/>
                <a:t>( 2,817.26 PY )</a:t>
              </a:r>
              <a:endParaRPr lang="ko-KR" altLang="en-US" sz="1050" b="1" dirty="0"/>
            </a:p>
          </p:txBody>
        </p:sp>
        <p:sp>
          <p:nvSpPr>
            <p:cNvPr id="25" name="AutoShape 38"/>
            <p:cNvSpPr>
              <a:spLocks noChangeArrowheads="1"/>
            </p:cNvSpPr>
            <p:nvPr/>
          </p:nvSpPr>
          <p:spPr bwMode="auto">
            <a:xfrm>
              <a:off x="1093788" y="3462888"/>
              <a:ext cx="3311525" cy="2873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dirty="0" smtClean="0">
                  <a:solidFill>
                    <a:srgbClr val="C00000"/>
                  </a:solidFill>
                  <a:latin typeface="HY울릉도M" pitchFamily="18" charset="-127"/>
                  <a:ea typeface="HY울릉도M" pitchFamily="18" charset="-127"/>
                </a:rPr>
                <a:t>556.22</a:t>
              </a:r>
              <a:r>
                <a:rPr lang="en-US" altLang="ko-KR" sz="1200" dirty="0" smtClean="0">
                  <a:solidFill>
                    <a:srgbClr val="C00000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%</a:t>
              </a:r>
              <a:endParaRPr lang="ko-KR" altLang="en-US" sz="1200" dirty="0">
                <a:solidFill>
                  <a:srgbClr val="C00000"/>
                </a:solidFill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57163" y="3815313"/>
              <a:ext cx="863600" cy="287338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건폐율</a:t>
              </a: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57163" y="4174088"/>
              <a:ext cx="863600" cy="287338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구 조</a:t>
              </a:r>
            </a:p>
          </p:txBody>
        </p:sp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>
              <a:off x="157163" y="4534451"/>
              <a:ext cx="863600" cy="287337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층 수</a:t>
              </a:r>
            </a:p>
          </p:txBody>
        </p:sp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>
              <a:off x="157163" y="4932710"/>
              <a:ext cx="863600" cy="287337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주차대수</a:t>
              </a:r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1093788" y="3815313"/>
              <a:ext cx="3311525" cy="2873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50" dirty="0" smtClean="0">
                  <a:solidFill>
                    <a:srgbClr val="C00000"/>
                  </a:solidFill>
                  <a:latin typeface="HY울릉도M" pitchFamily="18" charset="-127"/>
                  <a:ea typeface="HY울릉도M" pitchFamily="18" charset="-127"/>
                </a:rPr>
                <a:t>69.95%</a:t>
              </a:r>
              <a:endParaRPr lang="ko-KR" altLang="en-US" sz="1050" dirty="0">
                <a:solidFill>
                  <a:srgbClr val="C00000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2" name="AutoShape 35"/>
            <p:cNvSpPr>
              <a:spLocks noChangeArrowheads="1"/>
            </p:cNvSpPr>
            <p:nvPr/>
          </p:nvSpPr>
          <p:spPr bwMode="auto">
            <a:xfrm>
              <a:off x="1093788" y="4174088"/>
              <a:ext cx="3311525" cy="2873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철근 콘크리트 구조</a:t>
              </a:r>
              <a:endParaRPr lang="en-US" altLang="ko-KR" sz="105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33" name="AutoShape 36"/>
            <p:cNvSpPr>
              <a:spLocks noChangeArrowheads="1"/>
            </p:cNvSpPr>
            <p:nvPr/>
          </p:nvSpPr>
          <p:spPr bwMode="auto">
            <a:xfrm>
              <a:off x="1093788" y="4534451"/>
              <a:ext cx="3311525" cy="287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지하</a:t>
              </a:r>
              <a:r>
                <a:rPr lang="en-US" altLang="ko-KR" sz="1050" dirty="0">
                  <a:latin typeface="HY울릉도M" pitchFamily="18" charset="-127"/>
                  <a:ea typeface="HY울릉도M" pitchFamily="18" charset="-127"/>
                </a:rPr>
                <a:t>1</a:t>
              </a:r>
              <a:r>
                <a:rPr lang="ko-KR" altLang="en-US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층 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~ </a:t>
              </a:r>
              <a:r>
                <a:rPr lang="ko-KR" altLang="en-US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지상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9</a:t>
              </a:r>
              <a:r>
                <a:rPr lang="ko-KR" altLang="en-US" sz="1050" dirty="0" smtClean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층</a:t>
              </a:r>
              <a:endParaRPr lang="en-US" altLang="ko-KR" sz="105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1093788" y="4932710"/>
              <a:ext cx="3311525" cy="287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r>
                <a:rPr lang="en-US" altLang="ko-KR" sz="1050" dirty="0"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en-US" altLang="ko-KR" sz="1050" dirty="0" smtClean="0">
                  <a:latin typeface="HY울릉도M" pitchFamily="18" charset="-127"/>
                  <a:ea typeface="HY울릉도M" pitchFamily="18" charset="-127"/>
                </a:rPr>
                <a:t>                            42</a:t>
              </a:r>
              <a:r>
                <a:rPr lang="ko-KR" altLang="en-US" sz="1050" dirty="0" smtClean="0">
                  <a:latin typeface="HY울릉도M" pitchFamily="18" charset="-127"/>
                  <a:ea typeface="HY울릉도M" pitchFamily="18" charset="-127"/>
                </a:rPr>
                <a:t>대</a:t>
              </a:r>
              <a:endParaRPr lang="ko-KR" altLang="en-US" sz="1050" dirty="0"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>
              <a:off x="157163" y="5293072"/>
              <a:ext cx="863600" cy="584200"/>
            </a:xfrm>
            <a:prstGeom prst="roundRect">
              <a:avLst>
                <a:gd name="adj" fmla="val 16667"/>
              </a:avLst>
            </a:prstGeom>
            <a:solidFill>
              <a:srgbClr val="006699"/>
            </a:solidFill>
            <a:ln w="9525">
              <a:solidFill>
                <a:schemeClr val="accent3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 err="1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  <a:cs typeface="+mn-cs"/>
                </a:rPr>
                <a:t>세대수</a:t>
              </a:r>
              <a:endParaRPr lang="ko-KR" altLang="en-US" sz="105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endParaRPr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1093788" y="5293072"/>
              <a:ext cx="3311525" cy="58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6699"/>
              </a:solidFill>
              <a:round/>
              <a:headEnd/>
              <a:tailEnd/>
            </a:ln>
            <a:effectLst>
              <a:outerShdw dist="5388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50" dirty="0" smtClean="0">
                  <a:latin typeface="HY울릉도M" pitchFamily="18" charset="-127"/>
                  <a:ea typeface="HY울릉도M" pitchFamily="18" charset="-127"/>
                </a:rPr>
                <a:t>상가 </a:t>
              </a:r>
              <a:r>
                <a:rPr lang="en-US" altLang="ko-KR" sz="1050" dirty="0" smtClean="0">
                  <a:latin typeface="HY울릉도M" pitchFamily="18" charset="-127"/>
                  <a:ea typeface="HY울릉도M" pitchFamily="18" charset="-127"/>
                </a:rPr>
                <a:t>63</a:t>
              </a:r>
              <a:r>
                <a:rPr lang="ko-KR" altLang="en-US" sz="1050" dirty="0" smtClean="0">
                  <a:latin typeface="HY울릉도M" pitchFamily="18" charset="-127"/>
                  <a:ea typeface="HY울릉도M" pitchFamily="18" charset="-127"/>
                </a:rPr>
                <a:t>세대</a:t>
              </a:r>
              <a:endParaRPr lang="en-US" altLang="ko-KR" sz="1050" dirty="0" smtClean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8" name="AutoShape 62"/>
            <p:cNvSpPr>
              <a:spLocks noChangeArrowheads="1"/>
            </p:cNvSpPr>
            <p:nvPr/>
          </p:nvSpPr>
          <p:spPr bwMode="auto">
            <a:xfrm>
              <a:off x="380031" y="1043956"/>
              <a:ext cx="1664948" cy="3603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34E8F"/>
                </a:gs>
                <a:gs pos="100000">
                  <a:srgbClr val="134E8F">
                    <a:gamma/>
                    <a:tint val="47451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180000" anchor="ctr"/>
            <a:lstStyle/>
            <a:p>
              <a:pPr algn="ctr">
                <a:defRPr/>
              </a:pPr>
              <a:r>
                <a:rPr lang="ko-KR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건 축 개 요 </a:t>
              </a:r>
              <a:endPara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2200" y="1043444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HY울릉도M" pitchFamily="18" charset="-127"/>
                  <a:ea typeface="HY울릉도M" pitchFamily="18" charset="-127"/>
                </a:rPr>
                <a:t>위 성 사 진</a:t>
              </a:r>
              <a:endParaRPr lang="ko-KR" altLang="en-US" dirty="0"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51" name="Freeform 3"/>
          <p:cNvSpPr/>
          <p:nvPr/>
        </p:nvSpPr>
        <p:spPr>
          <a:xfrm>
            <a:off x="4499992" y="5770734"/>
            <a:ext cx="4536000" cy="46037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4499992" y="1713470"/>
            <a:ext cx="4536000" cy="46037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637611"/>
            <a:ext cx="4535999" cy="4214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0" y="603484"/>
            <a:ext cx="9144000" cy="5854758"/>
          </a:xfrm>
          <a:custGeom>
            <a:avLst/>
            <a:gdLst>
              <a:gd name="connsiteX0" fmla="*/ 0 w 9144000"/>
              <a:gd name="connsiteY0" fmla="*/ 3552825 h 3552825"/>
              <a:gd name="connsiteX1" fmla="*/ 9144000 w 9144000"/>
              <a:gd name="connsiteY1" fmla="*/ 3552825 h 3552825"/>
              <a:gd name="connsiteX2" fmla="*/ 9144000 w 9144000"/>
              <a:gd name="connsiteY2" fmla="*/ 0 h 3552825"/>
              <a:gd name="connsiteX3" fmla="*/ 0 w 9144000"/>
              <a:gd name="connsiteY3" fmla="*/ 0 h 3552825"/>
              <a:gd name="connsiteX4" fmla="*/ 0 w 9144000"/>
              <a:gd name="connsiteY4" fmla="*/ 3552825 h 3552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52825">
                <a:moveTo>
                  <a:pt x="0" y="3552825"/>
                </a:moveTo>
                <a:lnTo>
                  <a:pt x="9144000" y="3552825"/>
                </a:lnTo>
                <a:lnTo>
                  <a:pt x="9144000" y="0"/>
                </a:lnTo>
                <a:lnTo>
                  <a:pt x="0" y="0"/>
                </a:lnTo>
                <a:lnTo>
                  <a:pt x="0" y="3552825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0" y="409570"/>
            <a:ext cx="9144000" cy="6048672"/>
          </a:xfrm>
          <a:custGeom>
            <a:avLst/>
            <a:gdLst>
              <a:gd name="connsiteX0" fmla="*/ 0 w 9144000"/>
              <a:gd name="connsiteY0" fmla="*/ 3552825 h 3552825"/>
              <a:gd name="connsiteX1" fmla="*/ 9144000 w 9144000"/>
              <a:gd name="connsiteY1" fmla="*/ 3552825 h 3552825"/>
              <a:gd name="connsiteX2" fmla="*/ 9144000 w 9144000"/>
              <a:gd name="connsiteY2" fmla="*/ 0 h 3552825"/>
              <a:gd name="connsiteX3" fmla="*/ 0 w 9144000"/>
              <a:gd name="connsiteY3" fmla="*/ 0 h 3552825"/>
              <a:gd name="connsiteX4" fmla="*/ 0 w 9144000"/>
              <a:gd name="connsiteY4" fmla="*/ 3552825 h 3552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52825">
                <a:moveTo>
                  <a:pt x="0" y="3552825"/>
                </a:moveTo>
                <a:lnTo>
                  <a:pt x="9144000" y="3552825"/>
                </a:lnTo>
                <a:lnTo>
                  <a:pt x="9144000" y="0"/>
                </a:lnTo>
                <a:lnTo>
                  <a:pt x="0" y="0"/>
                </a:lnTo>
                <a:lnTo>
                  <a:pt x="0" y="3552825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utoShape 62"/>
          <p:cNvSpPr>
            <a:spLocks noChangeArrowheads="1"/>
          </p:cNvSpPr>
          <p:nvPr/>
        </p:nvSpPr>
        <p:spPr bwMode="auto">
          <a:xfrm>
            <a:off x="323528" y="685287"/>
            <a:ext cx="1625708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위 치 도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5" y="1196752"/>
            <a:ext cx="8856984" cy="5112568"/>
          </a:xfrm>
          <a:prstGeom prst="rect">
            <a:avLst/>
          </a:prstGeom>
        </p:spPr>
      </p:pic>
      <p:sp>
        <p:nvSpPr>
          <p:cNvPr id="11" name="Freeform 3"/>
          <p:cNvSpPr/>
          <p:nvPr/>
        </p:nvSpPr>
        <p:spPr>
          <a:xfrm>
            <a:off x="-25473" y="6458242"/>
            <a:ext cx="9144000" cy="283126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3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0" y="-3841"/>
            <a:ext cx="9144000" cy="6745209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0" y="513463"/>
            <a:ext cx="9144000" cy="5912738"/>
          </a:xfrm>
          <a:custGeom>
            <a:avLst/>
            <a:gdLst>
              <a:gd name="connsiteX0" fmla="*/ 0 w 9144000"/>
              <a:gd name="connsiteY0" fmla="*/ 3552825 h 3552825"/>
              <a:gd name="connsiteX1" fmla="*/ 9144000 w 9144000"/>
              <a:gd name="connsiteY1" fmla="*/ 3552825 h 3552825"/>
              <a:gd name="connsiteX2" fmla="*/ 9144000 w 9144000"/>
              <a:gd name="connsiteY2" fmla="*/ 0 h 3552825"/>
              <a:gd name="connsiteX3" fmla="*/ 0 w 9144000"/>
              <a:gd name="connsiteY3" fmla="*/ 0 h 3552825"/>
              <a:gd name="connsiteX4" fmla="*/ 0 w 9144000"/>
              <a:gd name="connsiteY4" fmla="*/ 3552825 h 3552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52825">
                <a:moveTo>
                  <a:pt x="0" y="3552825"/>
                </a:moveTo>
                <a:lnTo>
                  <a:pt x="9144000" y="3552825"/>
                </a:lnTo>
                <a:lnTo>
                  <a:pt x="9144000" y="0"/>
                </a:lnTo>
                <a:lnTo>
                  <a:pt x="0" y="0"/>
                </a:lnTo>
                <a:lnTo>
                  <a:pt x="0" y="3552825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016125" y="188641"/>
            <a:ext cx="1424051" cy="216024"/>
          </a:xfrm>
          <a:custGeom>
            <a:avLst/>
            <a:gdLst>
              <a:gd name="connsiteX0" fmla="*/ 0 w 1424051"/>
              <a:gd name="connsiteY0" fmla="*/ 503237 h 503237"/>
              <a:gd name="connsiteX1" fmla="*/ 1424051 w 1424051"/>
              <a:gd name="connsiteY1" fmla="*/ 503237 h 503237"/>
              <a:gd name="connsiteX2" fmla="*/ 1424051 w 1424051"/>
              <a:gd name="connsiteY2" fmla="*/ 0 h 503237"/>
              <a:gd name="connsiteX3" fmla="*/ 0 w 1424051"/>
              <a:gd name="connsiteY3" fmla="*/ 0 h 503237"/>
              <a:gd name="connsiteX4" fmla="*/ 0 w 142405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4051" h="503237">
                <a:moveTo>
                  <a:pt x="0" y="503237"/>
                </a:moveTo>
                <a:lnTo>
                  <a:pt x="1424051" y="503237"/>
                </a:lnTo>
                <a:lnTo>
                  <a:pt x="142405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0" y="188641"/>
            <a:ext cx="2052701" cy="216024"/>
          </a:xfrm>
          <a:custGeom>
            <a:avLst/>
            <a:gdLst>
              <a:gd name="connsiteX0" fmla="*/ 0 w 2052701"/>
              <a:gd name="connsiteY0" fmla="*/ 503237 h 503237"/>
              <a:gd name="connsiteX1" fmla="*/ 2052701 w 2052701"/>
              <a:gd name="connsiteY1" fmla="*/ 503237 h 503237"/>
              <a:gd name="connsiteX2" fmla="*/ 2052701 w 2052701"/>
              <a:gd name="connsiteY2" fmla="*/ 0 h 503237"/>
              <a:gd name="connsiteX3" fmla="*/ 0 w 2052701"/>
              <a:gd name="connsiteY3" fmla="*/ 0 h 503237"/>
              <a:gd name="connsiteX4" fmla="*/ 0 w 205270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52701" h="503237">
                <a:moveTo>
                  <a:pt x="0" y="503237"/>
                </a:moveTo>
                <a:lnTo>
                  <a:pt x="2052701" y="503237"/>
                </a:lnTo>
                <a:lnTo>
                  <a:pt x="205270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6666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-6350" y="753727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 flipV="1">
            <a:off x="6350" y="6489581"/>
            <a:ext cx="9144000" cy="1797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889000" y="6426200"/>
            <a:ext cx="65" cy="135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endParaRPr lang="en-US" altLang="zh-CN" sz="600" b="1" dirty="0" smtClean="0">
              <a:solidFill>
                <a:srgbClr val="7F7F7F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15" name="AutoShape 62"/>
          <p:cNvSpPr>
            <a:spLocks noChangeArrowheads="1"/>
          </p:cNvSpPr>
          <p:nvPr/>
        </p:nvSpPr>
        <p:spPr bwMode="auto">
          <a:xfrm>
            <a:off x="294918" y="893006"/>
            <a:ext cx="3052946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4E8F"/>
              </a:gs>
              <a:gs pos="100000">
                <a:srgbClr val="134E8F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80000" anchor="ctr"/>
          <a:lstStyle/>
          <a:p>
            <a:pPr algn="ctr">
              <a:defRPr/>
            </a:pPr>
            <a:r>
              <a:rPr lang="ko-KR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사업지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 인근 아파트 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6129"/>
            <a:ext cx="8784976" cy="4751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79"/>
            <a:ext cx="8784976" cy="5999683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77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4096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 flipV="1">
            <a:off x="-25473" y="6548363"/>
            <a:ext cx="9144000" cy="97978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1" y="908720"/>
            <a:ext cx="82089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1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reeform 3"/>
          <p:cNvSpPr/>
          <p:nvPr/>
        </p:nvSpPr>
        <p:spPr>
          <a:xfrm>
            <a:off x="154450" y="0"/>
            <a:ext cx="8998794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사</a:t>
            </a:r>
            <a:endParaRPr lang="zh-CN" altLang="en-US" dirty="0"/>
          </a:p>
        </p:txBody>
      </p:sp>
      <p:sp>
        <p:nvSpPr>
          <p:cNvPr id="7" name="Freeform 3"/>
          <p:cNvSpPr/>
          <p:nvPr/>
        </p:nvSpPr>
        <p:spPr>
          <a:xfrm>
            <a:off x="0" y="188641"/>
            <a:ext cx="9144000" cy="216024"/>
          </a:xfrm>
          <a:custGeom>
            <a:avLst/>
            <a:gdLst>
              <a:gd name="connsiteX0" fmla="*/ 0 w 9144000"/>
              <a:gd name="connsiteY0" fmla="*/ 503237 h 503237"/>
              <a:gd name="connsiteX1" fmla="*/ 9144000 w 9144000"/>
              <a:gd name="connsiteY1" fmla="*/ 503237 h 503237"/>
              <a:gd name="connsiteX2" fmla="*/ 9144000 w 9144000"/>
              <a:gd name="connsiteY2" fmla="*/ 0 h 503237"/>
              <a:gd name="connsiteX3" fmla="*/ 0 w 9144000"/>
              <a:gd name="connsiteY3" fmla="*/ 0 h 503237"/>
              <a:gd name="connsiteX4" fmla="*/ 0 w 9144000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016125" y="188641"/>
            <a:ext cx="1424051" cy="216024"/>
          </a:xfrm>
          <a:custGeom>
            <a:avLst/>
            <a:gdLst>
              <a:gd name="connsiteX0" fmla="*/ 0 w 1424051"/>
              <a:gd name="connsiteY0" fmla="*/ 503237 h 503237"/>
              <a:gd name="connsiteX1" fmla="*/ 1424051 w 1424051"/>
              <a:gd name="connsiteY1" fmla="*/ 503237 h 503237"/>
              <a:gd name="connsiteX2" fmla="*/ 1424051 w 1424051"/>
              <a:gd name="connsiteY2" fmla="*/ 0 h 503237"/>
              <a:gd name="connsiteX3" fmla="*/ 0 w 1424051"/>
              <a:gd name="connsiteY3" fmla="*/ 0 h 503237"/>
              <a:gd name="connsiteX4" fmla="*/ 0 w 142405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4051" h="503237">
                <a:moveTo>
                  <a:pt x="0" y="503237"/>
                </a:moveTo>
                <a:lnTo>
                  <a:pt x="1424051" y="503237"/>
                </a:lnTo>
                <a:lnTo>
                  <a:pt x="142405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5F7F5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0" y="188641"/>
            <a:ext cx="2052701" cy="216024"/>
          </a:xfrm>
          <a:custGeom>
            <a:avLst/>
            <a:gdLst>
              <a:gd name="connsiteX0" fmla="*/ 0 w 2052701"/>
              <a:gd name="connsiteY0" fmla="*/ 503237 h 503237"/>
              <a:gd name="connsiteX1" fmla="*/ 2052701 w 2052701"/>
              <a:gd name="connsiteY1" fmla="*/ 503237 h 503237"/>
              <a:gd name="connsiteX2" fmla="*/ 2052701 w 2052701"/>
              <a:gd name="connsiteY2" fmla="*/ 0 h 503237"/>
              <a:gd name="connsiteX3" fmla="*/ 0 w 2052701"/>
              <a:gd name="connsiteY3" fmla="*/ 0 h 503237"/>
              <a:gd name="connsiteX4" fmla="*/ 0 w 2052701"/>
              <a:gd name="connsiteY4" fmla="*/ 503237 h 503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52701" h="503237">
                <a:moveTo>
                  <a:pt x="0" y="503237"/>
                </a:moveTo>
                <a:lnTo>
                  <a:pt x="2052701" y="503237"/>
                </a:lnTo>
                <a:lnTo>
                  <a:pt x="2052701" y="0"/>
                </a:lnTo>
                <a:lnTo>
                  <a:pt x="0" y="0"/>
                </a:lnTo>
                <a:lnTo>
                  <a:pt x="0" y="503237"/>
                </a:lnTo>
              </a:path>
            </a:pathLst>
          </a:custGeom>
          <a:solidFill>
            <a:srgbClr val="6666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-6350" y="753727"/>
            <a:ext cx="9156700" cy="12700"/>
          </a:xfrm>
          <a:custGeom>
            <a:avLst/>
            <a:gdLst>
              <a:gd name="connsiteX0" fmla="*/ 6350 w 9156700"/>
              <a:gd name="connsiteY0" fmla="*/ 6350 h 12700"/>
              <a:gd name="connsiteX1" fmla="*/ 9150350 w 9156700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6700" h="12700">
                <a:moveTo>
                  <a:pt x="6350" y="6350"/>
                </a:moveTo>
                <a:lnTo>
                  <a:pt x="9150350" y="6350"/>
                </a:lnTo>
              </a:path>
            </a:pathLst>
          </a:custGeom>
          <a:ln w="1270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 flipV="1">
            <a:off x="-46677" y="6426200"/>
            <a:ext cx="9144000" cy="243160"/>
          </a:xfrm>
          <a:custGeom>
            <a:avLst/>
            <a:gdLst>
              <a:gd name="connsiteX0" fmla="*/ 0 w 8353425"/>
              <a:gd name="connsiteY0" fmla="*/ 23018 h 46037"/>
              <a:gd name="connsiteX1" fmla="*/ 8353425 w 8353425"/>
              <a:gd name="connsiteY1" fmla="*/ 23018 h 4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53425" h="46037">
                <a:moveTo>
                  <a:pt x="0" y="23018"/>
                </a:moveTo>
                <a:lnTo>
                  <a:pt x="8353425" y="23018"/>
                </a:lnTo>
              </a:path>
            </a:pathLst>
          </a:custGeom>
          <a:ln w="38100">
            <a:solidFill>
              <a:srgbClr val="BFBFB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889000" y="6426200"/>
            <a:ext cx="65" cy="135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endParaRPr lang="en-US" altLang="zh-CN" sz="600" b="1" dirty="0" smtClean="0">
              <a:solidFill>
                <a:srgbClr val="7F7F7F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2376063" y="890516"/>
            <a:ext cx="6578325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smtClean="0"/>
              <a:t>테크노폴리스 신도시 최대 중심상권에 위치하고 있으며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생활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교통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교육 등 모든 프리미엄이 </a:t>
            </a:r>
            <a:endParaRPr lang="en-US" altLang="ko-KR" sz="1200" dirty="0" smtClean="0"/>
          </a:p>
          <a:p>
            <a:pPr algn="ctr">
              <a:defRPr/>
            </a:pPr>
            <a:r>
              <a:rPr lang="ko-KR" altLang="en-US" sz="1200" dirty="0" smtClean="0"/>
              <a:t>모이는 테크노폴리스 신도시에 중심에 있습니다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54450" y="908721"/>
            <a:ext cx="1743800" cy="648072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9525">
            <a:solidFill>
              <a:schemeClr val="accent3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테크노타워</a:t>
            </a:r>
            <a:endParaRPr lang="en-US" altLang="ko-KR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rPr>
              <a:t>차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rPr>
              <a:t>,2</a:t>
            </a:r>
            <a:r>
              <a:rPr lang="ko-KR" altLang="en-US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rPr>
              <a:t>차</a:t>
            </a:r>
            <a:r>
              <a:rPr lang="en-US" altLang="ko-KR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rPr>
              <a:t>,3</a:t>
            </a:r>
            <a:r>
              <a:rPr lang="ko-KR" altLang="en-US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rPr>
              <a:t>차</a:t>
            </a:r>
            <a:endParaRPr lang="ko-KR" altLang="en-US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2357422" y="1714488"/>
            <a:ext cx="6578325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smtClean="0"/>
              <a:t>총 </a:t>
            </a:r>
            <a:r>
              <a:rPr lang="ko-KR" altLang="en-US" sz="1200" dirty="0" err="1" smtClean="0"/>
              <a:t>세대수</a:t>
            </a:r>
            <a:r>
              <a:rPr lang="ko-KR" altLang="en-US" sz="1200" dirty="0" smtClean="0"/>
              <a:t> </a:t>
            </a:r>
            <a:r>
              <a:rPr lang="en-US" altLang="ko-KR" sz="1600" dirty="0" smtClean="0"/>
              <a:t>18,000</a:t>
            </a:r>
            <a:r>
              <a:rPr lang="ko-KR" altLang="en-US" sz="1200" dirty="0" smtClean="0"/>
              <a:t>세대</a:t>
            </a:r>
            <a:r>
              <a:rPr lang="en-US" altLang="ko-KR" sz="1200" dirty="0" smtClean="0"/>
              <a:t>,</a:t>
            </a:r>
            <a:r>
              <a:rPr lang="ko-KR" altLang="en-US" sz="1600" dirty="0" smtClean="0"/>
              <a:t>약</a:t>
            </a:r>
            <a:r>
              <a:rPr lang="en-US" altLang="ko-KR" sz="1600" dirty="0" smtClean="0"/>
              <a:t>5</a:t>
            </a:r>
            <a:r>
              <a:rPr lang="ko-KR" altLang="en-US" sz="1600" dirty="0" err="1" smtClean="0"/>
              <a:t>만</a:t>
            </a:r>
            <a:r>
              <a:rPr lang="ko-KR" altLang="en-US" sz="1200" dirty="0" err="1" smtClean="0"/>
              <a:t>여명</a:t>
            </a:r>
            <a:r>
              <a:rPr lang="ko-KR" altLang="en-US" sz="1200" dirty="0" smtClean="0"/>
              <a:t> 상주하는 </a:t>
            </a:r>
            <a:r>
              <a:rPr lang="ko-KR" altLang="en-US" sz="1200" dirty="0" err="1" smtClean="0"/>
              <a:t>테크노폴시의</a:t>
            </a:r>
            <a:r>
              <a:rPr lang="ko-KR" altLang="en-US" sz="1200" dirty="0" smtClean="0"/>
              <a:t> 최대 스케일 배후수요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2357422" y="3643314"/>
            <a:ext cx="6578325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smtClean="0"/>
              <a:t>인근의 </a:t>
            </a:r>
            <a:r>
              <a:rPr lang="ko-KR" altLang="en-US" sz="1200" dirty="0" err="1" smtClean="0"/>
              <a:t>경성대캠퍼스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공공청사  와 근린공원으로 학생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가족 등 </a:t>
            </a:r>
            <a:r>
              <a:rPr lang="ko-KR" altLang="en-US" sz="1600" dirty="0" smtClean="0"/>
              <a:t>다양한 연령대 </a:t>
            </a:r>
            <a:r>
              <a:rPr lang="ko-KR" altLang="en-US" sz="1200" dirty="0" smtClean="0"/>
              <a:t>방문수요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2357422" y="5214950"/>
            <a:ext cx="6578325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dirty="0" smtClean="0"/>
              <a:t>20</a:t>
            </a:r>
            <a:r>
              <a:rPr lang="ko-KR" altLang="en-US" sz="1400" dirty="0" smtClean="0"/>
              <a:t>만</a:t>
            </a:r>
            <a:r>
              <a:rPr lang="ko-KR" altLang="en-US" sz="1200" dirty="0" smtClean="0"/>
              <a:t> 배후수요 테크노폴리스 </a:t>
            </a:r>
            <a:r>
              <a:rPr lang="ko-KR" altLang="en-US" sz="1200" dirty="0" err="1" smtClean="0"/>
              <a:t>최중심</a:t>
            </a:r>
            <a:r>
              <a:rPr lang="ko-KR" altLang="en-US" sz="1200" dirty="0" smtClean="0"/>
              <a:t> 상권</a:t>
            </a:r>
            <a:r>
              <a:rPr lang="en-US" altLang="ko-KR" sz="1200" dirty="0" smtClean="0"/>
              <a:t>.</a:t>
            </a:r>
          </a:p>
          <a:p>
            <a:pPr algn="ctr">
              <a:defRPr/>
            </a:pPr>
            <a:r>
              <a:rPr lang="ko-KR" altLang="en-US" sz="1400" dirty="0" err="1" smtClean="0"/>
              <a:t>대단지</a:t>
            </a:r>
            <a:r>
              <a:rPr lang="ko-KR" altLang="en-US" sz="1400" dirty="0" smtClean="0"/>
              <a:t> 아파트</a:t>
            </a:r>
            <a:r>
              <a:rPr lang="ko-KR" altLang="en-US" sz="1200" dirty="0" smtClean="0"/>
              <a:t>와 </a:t>
            </a:r>
            <a:r>
              <a:rPr lang="ko-KR" altLang="en-US" sz="1200" dirty="0" err="1" smtClean="0"/>
              <a:t>바로연결</a:t>
            </a:r>
            <a:r>
              <a:rPr lang="en-US" altLang="ko-KR" sz="1200" dirty="0" smtClean="0"/>
              <a:t>…</a:t>
            </a:r>
            <a:r>
              <a:rPr lang="ko-KR" altLang="en-US" sz="1200" dirty="0" smtClean="0"/>
              <a:t>최적의 입지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최적의 상권</a:t>
            </a:r>
            <a:r>
              <a:rPr lang="en-US" altLang="ko-KR" sz="1200" dirty="0" smtClean="0"/>
              <a:t>.</a:t>
            </a:r>
          </a:p>
          <a:p>
            <a:pPr algn="ctr">
              <a:defRPr/>
            </a:pPr>
            <a:r>
              <a:rPr lang="ko-KR" altLang="en-US" sz="1200" dirty="0" err="1" smtClean="0"/>
              <a:t>대구국가산단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달성</a:t>
            </a:r>
            <a:r>
              <a:rPr lang="en-US" altLang="ko-KR" sz="1200" dirty="0" smtClean="0"/>
              <a:t>2</a:t>
            </a:r>
            <a:r>
              <a:rPr lang="ko-KR" altLang="en-US" sz="1200" dirty="0" err="1" smtClean="0"/>
              <a:t>차산단과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10</a:t>
            </a:r>
            <a:r>
              <a:rPr lang="ko-KR" altLang="en-US" sz="1200" dirty="0" err="1" smtClean="0"/>
              <a:t>분거리로</a:t>
            </a:r>
            <a:r>
              <a:rPr lang="ko-KR" altLang="en-US" sz="1200" dirty="0" smtClean="0"/>
              <a:t> 광역 부동산 프리미엄 기대</a:t>
            </a:r>
            <a:endParaRPr lang="en-US" altLang="ko-KR" sz="1200" dirty="0"/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2357422" y="2435714"/>
            <a:ext cx="6578325" cy="10001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err="1" smtClean="0"/>
              <a:t>대구수목원</a:t>
            </a:r>
            <a:r>
              <a:rPr lang="ko-KR" altLang="en-US" sz="1200" dirty="0" smtClean="0"/>
              <a:t>↔테크노폴리스 </a:t>
            </a:r>
            <a:r>
              <a:rPr lang="ko-KR" altLang="en-US" sz="1600" dirty="0" smtClean="0"/>
              <a:t>도로 개통</a:t>
            </a:r>
            <a:r>
              <a:rPr lang="ko-KR" altLang="en-US" sz="1200" dirty="0" smtClean="0"/>
              <a:t>으로 달서구 생활권 이동수요상존</a:t>
            </a:r>
            <a:r>
              <a:rPr lang="en-US" altLang="ko-KR" sz="1200" dirty="0" smtClean="0"/>
              <a:t>(20</a:t>
            </a:r>
            <a:r>
              <a:rPr lang="ko-KR" altLang="en-US" sz="1200" dirty="0" smtClean="0"/>
              <a:t>분대</a:t>
            </a:r>
            <a:r>
              <a:rPr lang="en-US" altLang="ko-KR" sz="1200" dirty="0" smtClean="0"/>
              <a:t>).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357422" y="4429132"/>
            <a:ext cx="6578325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6699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dirty="0" smtClean="0"/>
              <a:t>주거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교육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사업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레저 등 대구 최대 복합신도시의 관문상가</a:t>
            </a:r>
            <a:r>
              <a:rPr lang="en-US" altLang="ko-KR" sz="1200" dirty="0" smtClean="0"/>
              <a:t>.</a:t>
            </a:r>
          </a:p>
          <a:p>
            <a:pPr algn="ctr">
              <a:defRPr/>
            </a:pPr>
            <a:r>
              <a:rPr lang="en-US" altLang="ko-KR" sz="1400" dirty="0" smtClean="0"/>
              <a:t>8</a:t>
            </a:r>
            <a:r>
              <a:rPr lang="ko-KR" altLang="en-US" sz="1400" dirty="0" smtClean="0"/>
              <a:t>만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천명 </a:t>
            </a:r>
            <a:r>
              <a:rPr lang="ko-KR" altLang="en-US" sz="1200" dirty="0" smtClean="0"/>
              <a:t>고용효과</a:t>
            </a:r>
            <a:r>
              <a:rPr lang="en-US" altLang="ko-KR" sz="1400" dirty="0" smtClean="0"/>
              <a:t>,3</a:t>
            </a:r>
            <a:r>
              <a:rPr lang="ko-KR" altLang="en-US" sz="1400" dirty="0" smtClean="0"/>
              <a:t>조</a:t>
            </a:r>
            <a:r>
              <a:rPr lang="en-US" altLang="ko-KR" sz="1400" dirty="0" smtClean="0"/>
              <a:t>5</a:t>
            </a:r>
            <a:r>
              <a:rPr lang="ko-KR" altLang="en-US" sz="1400" dirty="0" err="1" smtClean="0"/>
              <a:t>천억원</a:t>
            </a:r>
            <a:r>
              <a:rPr lang="ko-KR" altLang="en-US" sz="1400" dirty="0" smtClean="0"/>
              <a:t> </a:t>
            </a:r>
            <a:r>
              <a:rPr lang="ko-KR" altLang="en-US" sz="1200" dirty="0" smtClean="0"/>
              <a:t>경제 파급효과의 경제성장 거점도시</a:t>
            </a:r>
            <a:r>
              <a:rPr lang="en-US" altLang="ko-KR" sz="1200" dirty="0" smtClean="0"/>
              <a:t>.</a:t>
            </a:r>
          </a:p>
          <a:p>
            <a:pPr algn="ctr">
              <a:defRPr/>
            </a:pPr>
            <a:r>
              <a:rPr lang="ko-KR" altLang="en-US" sz="1200" dirty="0" smtClean="0"/>
              <a:t>총</a:t>
            </a:r>
            <a:r>
              <a:rPr lang="en-US" altLang="ko-KR" sz="1200" dirty="0" smtClean="0"/>
              <a:t>726</a:t>
            </a:r>
            <a:r>
              <a:rPr lang="ko-KR" altLang="en-US" sz="1200" dirty="0" smtClean="0"/>
              <a:t>만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천㎡ 개발면적으로 달성</a:t>
            </a:r>
            <a:r>
              <a:rPr lang="en-US" altLang="ko-KR" sz="1200" dirty="0" smtClean="0"/>
              <a:t>2</a:t>
            </a:r>
            <a:r>
              <a:rPr lang="ko-KR" altLang="en-US" sz="1200" dirty="0" err="1" smtClean="0"/>
              <a:t>차산단의</a:t>
            </a:r>
            <a:r>
              <a:rPr lang="ko-KR" altLang="en-US" sz="1200" dirty="0" smtClean="0"/>
              <a:t>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배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성서</a:t>
            </a:r>
            <a:r>
              <a:rPr lang="en-US" altLang="ko-KR" sz="1200" dirty="0" smtClean="0"/>
              <a:t>5</a:t>
            </a:r>
            <a:r>
              <a:rPr lang="ko-KR" altLang="en-US" sz="1200" dirty="0" err="1" smtClean="0"/>
              <a:t>차산단의</a:t>
            </a:r>
            <a:r>
              <a:rPr lang="en-US" altLang="ko-KR" sz="1400" dirty="0" smtClean="0"/>
              <a:t>5</a:t>
            </a:r>
            <a:r>
              <a:rPr lang="ko-KR" altLang="en-US" sz="1400" dirty="0" err="1" smtClean="0"/>
              <a:t>배</a:t>
            </a:r>
            <a:r>
              <a:rPr lang="ko-KR" altLang="en-US" sz="1200" dirty="0" err="1" smtClean="0"/>
              <a:t>규모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202984" y="1844824"/>
            <a:ext cx="1695265" cy="590890"/>
          </a:xfrm>
          <a:prstGeom prst="roundRect">
            <a:avLst/>
          </a:prstGeom>
          <a:solidFill>
            <a:schemeClr val="accent4"/>
          </a:solidFill>
          <a:effectLst>
            <a:outerShdw dist="63500" dir="5760000" sx="102000" sy="102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대구 최대 </a:t>
            </a:r>
            <a:endParaRPr lang="en-US" altLang="ko-KR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복합신도시</a:t>
            </a:r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436</Words>
  <Application>Microsoft Office PowerPoint</Application>
  <PresentationFormat>화면 슬라이드 쇼(4:3)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auney</dc:creator>
  <cp:lastModifiedBy>보금채</cp:lastModifiedBy>
  <cp:revision>361</cp:revision>
  <cp:lastPrinted>2017-07-20T05:56:30Z</cp:lastPrinted>
  <dcterms:created xsi:type="dcterms:W3CDTF">2015-02-27T10:36:17Z</dcterms:created>
  <dcterms:modified xsi:type="dcterms:W3CDTF">2017-09-12T04:58:44Z</dcterms:modified>
</cp:coreProperties>
</file>